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316" r:id="rId5"/>
    <p:sldId id="257" r:id="rId6"/>
    <p:sldId id="297" r:id="rId7"/>
    <p:sldId id="303" r:id="rId8"/>
    <p:sldId id="307" r:id="rId9"/>
    <p:sldId id="308" r:id="rId10"/>
    <p:sldId id="309" r:id="rId11"/>
    <p:sldId id="299" r:id="rId12"/>
    <p:sldId id="310" r:id="rId13"/>
    <p:sldId id="312" r:id="rId14"/>
    <p:sldId id="313" r:id="rId15"/>
    <p:sldId id="311" r:id="rId16"/>
    <p:sldId id="301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3182" autoAdjust="0"/>
  </p:normalViewPr>
  <p:slideViewPr>
    <p:cSldViewPr snapToGrid="0" snapToObjects="1">
      <p:cViewPr varScale="1">
        <p:scale>
          <a:sx n="60" d="100"/>
          <a:sy n="60" d="100"/>
        </p:scale>
        <p:origin x="92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35AEC-CA40-724B-B4DA-8FF9E0165FD6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E3958-33AF-F84C-8D46-B5AF9000CBE2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3958-33AF-F84C-8D46-B5AF9000CBE2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3958-33AF-F84C-8D46-B5AF9000CBE2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50" y="-332740"/>
            <a:ext cx="13202920" cy="7190740"/>
          </a:xfrm>
          <a:prstGeom prst="rect">
            <a:avLst/>
          </a:prstGeom>
        </p:spPr>
      </p:pic>
      <p:sp>
        <p:nvSpPr>
          <p:cNvPr id="7" name="Espaço Reservado para Conteúdo 2"/>
          <p:cNvSpPr txBox="1"/>
          <p:nvPr/>
        </p:nvSpPr>
        <p:spPr>
          <a:xfrm>
            <a:off x="4639945" y="3305175"/>
            <a:ext cx="5817870" cy="181546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60960" y="4353560"/>
            <a:ext cx="7903845" cy="2282508"/>
            <a:chOff x="-96" y="6856"/>
            <a:chExt cx="12447" cy="3595"/>
          </a:xfrm>
        </p:grpSpPr>
        <p:sp>
          <p:nvSpPr>
            <p:cNvPr id="3" name="Rectangle 14"/>
            <p:cNvSpPr/>
            <p:nvPr/>
          </p:nvSpPr>
          <p:spPr>
            <a:xfrm>
              <a:off x="-96" y="7974"/>
              <a:ext cx="7598" cy="829"/>
            </a:xfrm>
            <a:prstGeom prst="rect">
              <a:avLst/>
            </a:prstGeom>
            <a:ln>
              <a:noFill/>
            </a:ln>
          </p:spPr>
          <p:txBody>
            <a:bodyPr horzOverflow="overflow" vert="horz" lIns="0" tIns="0" rIns="0" bIns="0" rtlCol="0">
              <a:noAutofit/>
            </a:bodyPr>
            <a:lstStyle/>
            <a:p>
              <a:pPr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3600" b="1" kern="100">
                  <a:solidFill>
                    <a:srgbClr val="264457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Times New Roman" panose="02020603050405020304"/>
                </a:rPr>
                <a:t>Tema</a:t>
              </a:r>
              <a:endParaRPr lang="en-US" altLang="zh-CN" sz="3600" kern="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Times New Roman" panose="02020603050405020304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9" y="6856"/>
              <a:ext cx="12342" cy="1306"/>
            </a:xfrm>
            <a:prstGeom prst="rect">
              <a:avLst/>
            </a:prstGeom>
            <a:ln>
              <a:noFill/>
            </a:ln>
          </p:spPr>
          <p:txBody>
            <a:bodyPr horzOverflow="overflow" vert="horz" lIns="0" tIns="0" rIns="0" bIns="0" rtlCol="0">
              <a:noAutofit/>
            </a:bodyPr>
            <a:lstStyle/>
            <a:p>
              <a:pPr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4400" b="1" kern="100">
                  <a:solidFill>
                    <a:srgbClr val="264457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Times New Roman" panose="02020603050405020304"/>
                </a:rPr>
                <a:t>SESSÃO CLÍNICA</a:t>
              </a:r>
              <a:r>
                <a:rPr lang="pt-BR" altLang="en-US" sz="4400" b="1" kern="100">
                  <a:solidFill>
                    <a:srgbClr val="264457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Times New Roman" panose="02020603050405020304"/>
                </a:rPr>
                <a:t>- mês/ano</a:t>
              </a:r>
              <a:endParaRPr lang="pt-BR" altLang="en-US" sz="4400" b="1" kern="100">
                <a:solidFill>
                  <a:srgbClr val="26445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endParaRP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0" y="9622"/>
              <a:ext cx="7598" cy="829"/>
            </a:xfrm>
            <a:prstGeom prst="rect">
              <a:avLst/>
            </a:prstGeom>
            <a:ln>
              <a:noFill/>
            </a:ln>
          </p:spPr>
          <p:txBody>
            <a:bodyPr horzOverflow="overflow" vert="horz" lIns="0" tIns="0" rIns="0" bIns="0" rtlCol="0">
              <a:noAutofit/>
            </a:bodyPr>
            <a:lstStyle/>
            <a:p>
              <a:pPr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2800" b="1" kern="100">
                  <a:solidFill>
                    <a:srgbClr val="264457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Times New Roman" panose="02020603050405020304"/>
                </a:rPr>
                <a:t>Introdução ao Caso Clínico</a:t>
              </a:r>
              <a:endParaRPr lang="en-US" altLang="zh-CN" sz="2800" kern="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Times New Roman" panose="02020603050405020304"/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0" y="8861"/>
              <a:ext cx="10898" cy="1233"/>
            </a:xfrm>
            <a:prstGeom prst="rect">
              <a:avLst/>
            </a:prstGeom>
            <a:ln>
              <a:noFill/>
            </a:ln>
          </p:spPr>
          <p:txBody>
            <a:bodyPr horzOverflow="overflow" vert="horz" lIns="0" tIns="0" rIns="0" bIns="0" rtlCol="0">
              <a:noAutofit/>
            </a:bodyPr>
            <a:lstStyle/>
            <a:p>
              <a:pPr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2600" b="1" kern="100">
                  <a:solidFill>
                    <a:srgbClr val="264457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Times New Roman" panose="02020603050405020304"/>
                </a:rPr>
                <a:t>Nome do Médico</a:t>
              </a:r>
              <a:r>
                <a:rPr lang="en-US" altLang="zh-CN" sz="2600" b="1" kern="100">
                  <a:solidFill>
                    <a:srgbClr val="264457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Times New Roman" panose="02020603050405020304"/>
                </a:rPr>
                <a:t> </a:t>
              </a:r>
              <a:endParaRPr lang="en-US" altLang="zh-CN" sz="2600" kern="1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40243" y="297719"/>
          <a:ext cx="11525694" cy="6379527"/>
        </p:xfrm>
        <a:graphic>
          <a:graphicData uri="http://schemas.openxmlformats.org/drawingml/2006/table">
            <a:tbl>
              <a:tblPr/>
              <a:tblGrid>
                <a:gridCol w="1920949"/>
                <a:gridCol w="1920949"/>
                <a:gridCol w="1920949"/>
                <a:gridCol w="1920949"/>
                <a:gridCol w="1920949"/>
                <a:gridCol w="1920949"/>
              </a:tblGrid>
              <a:tr h="303787">
                <a:tc gridSpan="6"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EXAMES LABORATORIAIS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GRUPO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EXAME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UNIDADE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01/01/2016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01/02/2016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01/03/2016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Col. Total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nd/dl </a:t>
                      </a:r>
                      <a:endParaRPr lang="cs-CZ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Creatinina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Ferritina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Ferro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GAMA GT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Glicemia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HB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HBA1-C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HDL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Hem.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HT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LDL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Leucócitos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PSA 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PSA Tot.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Rel PSA L/T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TGL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TGO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7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BIOQUÍMICA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TGP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40243" y="297716"/>
          <a:ext cx="11525694" cy="6273204"/>
        </p:xfrm>
        <a:graphic>
          <a:graphicData uri="http://schemas.openxmlformats.org/drawingml/2006/table">
            <a:tbl>
              <a:tblPr/>
              <a:tblGrid>
                <a:gridCol w="1920949"/>
                <a:gridCol w="1920949"/>
                <a:gridCol w="1920949"/>
                <a:gridCol w="1920949"/>
                <a:gridCol w="1920949"/>
                <a:gridCol w="1920949"/>
              </a:tblGrid>
              <a:tr h="369012">
                <a:tc gridSpan="6">
                  <a:txBody>
                    <a:bodyPr/>
                    <a:lstStyle/>
                    <a:p>
                      <a:pPr algn="l"/>
                      <a:r>
                        <a:rPr lang="pt-BR" sz="2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EXAMES LABORATORIAIS </a:t>
                      </a:r>
                      <a:endParaRPr lang="pt-BR" sz="20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69012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GRUPO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EXAME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UNIDADE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XX/XX/XXX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XX/XX/XXXX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XX/XX/XXXX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Ác.úrico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Cortisol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E2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FAI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FSH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IGF-1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LH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SDHEA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SHBG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 BIODISP.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T3L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T4L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TESTO LIVRE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TESTO TOT.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12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HORMONAL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TSH us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99085" y="218440"/>
          <a:ext cx="11567160" cy="6584950"/>
        </p:xfrm>
        <a:graphic>
          <a:graphicData uri="http://schemas.openxmlformats.org/drawingml/2006/table">
            <a:tbl>
              <a:tblPr/>
              <a:tblGrid>
                <a:gridCol w="1757680"/>
                <a:gridCol w="1620520"/>
                <a:gridCol w="2405380"/>
                <a:gridCol w="1927860"/>
                <a:gridCol w="1927860"/>
                <a:gridCol w="1927860"/>
              </a:tblGrid>
              <a:tr h="450850"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EXAMES LABORATORIAIS </a:t>
                      </a:r>
                      <a:endParaRPr lang="pt-BR" sz="2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97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GRUPO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EXAME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UNIDADE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01/01/2016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01/02/2016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01/03/2016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25-OH-D3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CAB(cm)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Calprotectina</a:t>
                      </a: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Fibrinogênio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Homocisteína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IAI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IL-10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IL-6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23119" marR="23119" marT="11560" marB="11560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Insulina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Lipo A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PAI-1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PCR us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PLA2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TG/HDL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INFLAMAÇÃO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TNFalfa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OUTROS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Cit.Oncótica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OUTROS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Urina EAS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charset="0"/>
                        </a:rPr>
                        <a:t>0 </a:t>
                      </a: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81330" y="387350"/>
          <a:ext cx="11150600" cy="6089650"/>
        </p:xfrm>
        <a:graphic>
          <a:graphicData uri="http://schemas.openxmlformats.org/drawingml/2006/table">
            <a:tbl>
              <a:tblPr/>
              <a:tblGrid>
                <a:gridCol w="2787650"/>
                <a:gridCol w="2625090"/>
                <a:gridCol w="2950210"/>
                <a:gridCol w="2787650"/>
              </a:tblGrid>
              <a:tr h="608965">
                <a:tc>
                  <a:txBody>
                    <a:bodyPr/>
                    <a:lstStyle/>
                    <a:p>
                      <a:r>
                        <a:rPr lang="pt-BR" sz="2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EXAMES DE IMAGENS </a:t>
                      </a:r>
                      <a:endParaRPr lang="pt-BR" sz="2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Data1 </a:t>
                      </a:r>
                      <a:endParaRPr lang="pt-BR" sz="2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Data2 </a:t>
                      </a:r>
                      <a:endParaRPr lang="pt-BR" sz="2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Data3 </a:t>
                      </a:r>
                      <a:endParaRPr lang="pt-BR" sz="2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65">
                <a:tc>
                  <a:txBody>
                    <a:bodyPr/>
                    <a:lstStyle/>
                    <a:p>
                      <a:r>
                        <a:rPr lang="pt-BR" sz="2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MMG </a:t>
                      </a:r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65">
                <a:tc>
                  <a:txBody>
                    <a:bodyPr/>
                    <a:lstStyle/>
                    <a:p>
                      <a:r>
                        <a:rPr lang="pt-BR" sz="2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USM </a:t>
                      </a:r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65">
                <a:tc>
                  <a:txBody>
                    <a:bodyPr/>
                    <a:lstStyle/>
                    <a:p>
                      <a:r>
                        <a:rPr lang="pt-BR" sz="2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USV </a:t>
                      </a:r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65">
                <a:tc>
                  <a:txBody>
                    <a:bodyPr/>
                    <a:lstStyle/>
                    <a:p>
                      <a:r>
                        <a:rPr lang="pt-BR" sz="2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USABD </a:t>
                      </a:r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65">
                <a:tc>
                  <a:txBody>
                    <a:bodyPr/>
                    <a:lstStyle/>
                    <a:p>
                      <a:r>
                        <a:rPr lang="pt-BR" sz="2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 t.retal </a:t>
                      </a:r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65">
                <a:tc>
                  <a:txBody>
                    <a:bodyPr/>
                    <a:lstStyle/>
                    <a:p>
                      <a:r>
                        <a:rPr lang="pt-BR" sz="2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US </a:t>
                      </a:r>
                      <a:r>
                        <a:rPr lang="pt-BR" sz="2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tireoide</a:t>
                      </a:r>
                      <a:endParaRPr lang="pt-BR" sz="2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65">
                <a:tc>
                  <a:txBody>
                    <a:bodyPr/>
                    <a:lstStyle/>
                    <a:p>
                      <a:r>
                        <a:rPr lang="pt-BR" sz="2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RX tórax</a:t>
                      </a:r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65">
                <a:tc>
                  <a:txBody>
                    <a:bodyPr/>
                    <a:lstStyle/>
                    <a:p>
                      <a:r>
                        <a:rPr lang="pt-BR" sz="2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DO(C+F) </a:t>
                      </a:r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65">
                <a:tc>
                  <a:txBody>
                    <a:bodyPr/>
                    <a:lstStyle/>
                    <a:p>
                      <a:r>
                        <a:rPr lang="pt-BR" sz="2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Outros </a:t>
                      </a:r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2733" y="584581"/>
            <a:ext cx="9720072" cy="1499616"/>
          </a:xfrm>
        </p:spPr>
        <p:txBody>
          <a:bodyPr/>
          <a:lstStyle/>
          <a:p>
            <a:r>
              <a:rPr lang="pt-BR" altLang="en-US" b="1" dirty="0" smtClean="0">
                <a:solidFill>
                  <a:schemeClr val="tx2">
                    <a:lumMod val="75000"/>
                  </a:schemeClr>
                </a:solidFill>
              </a:rPr>
              <a:t>HIPÓTESES DIAGNÓSTICAS</a:t>
            </a:r>
            <a:endParaRPr lang="pt-BR" alt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Resultado de imagem para dúvidas frequentes"/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7"/>
          <a:stretch>
            <a:fillRect/>
          </a:stretch>
        </p:blipFill>
        <p:spPr bwMode="auto">
          <a:xfrm>
            <a:off x="3793490" y="2084705"/>
            <a:ext cx="4181475" cy="36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ítulo 1"/>
          <p:cNvSpPr txBox="1"/>
          <p:nvPr/>
        </p:nvSpPr>
        <p:spPr>
          <a:xfrm>
            <a:off x="1877568" y="5242560"/>
            <a:ext cx="9720072" cy="1128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>
                <a:solidFill>
                  <a:schemeClr val="bg1"/>
                </a:solidFill>
              </a:rPr>
              <a:t>Muito </a:t>
            </a:r>
            <a:r>
              <a:rPr lang="pt-BR" dirty="0" err="1">
                <a:solidFill>
                  <a:schemeClr val="bg1"/>
                </a:solidFill>
              </a:rPr>
              <a:t>obrigado (A)</a:t>
            </a:r>
            <a:r>
              <a:rPr lang="pt-BR" dirty="0">
                <a:solidFill>
                  <a:schemeClr val="bg1"/>
                </a:solidFill>
              </a:rPr>
              <a:t>!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821706"/>
            <a:ext cx="9720072" cy="1128081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CASO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CLínico</a:t>
            </a:r>
            <a:endParaRPr lang="pt-BR" b="1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255" y="2017395"/>
            <a:ext cx="9719945" cy="4528820"/>
          </a:xfrm>
        </p:spPr>
        <p:txBody>
          <a:bodyPr/>
          <a:lstStyle/>
          <a:p>
            <a:endParaRPr lang="pt-BR" sz="3600" dirty="0"/>
          </a:p>
          <a:p>
            <a:pPr marL="0" indent="0">
              <a:buNone/>
            </a:pP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IDENTIFICAÇÃO</a:t>
            </a:r>
            <a:endParaRPr lang="pt-BR" sz="3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NOME:</a:t>
            </a:r>
            <a:br>
              <a:rPr lang="pt-BR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SEXO: </a:t>
            </a:r>
            <a:br>
              <a:rPr lang="pt-BR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</a:rPr>
              <a:t>IDADE:</a:t>
            </a:r>
            <a:endParaRPr lang="pt-BR" sz="3600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678" y="363871"/>
            <a:ext cx="9720072" cy="1128081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CASO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CLínico</a:t>
            </a:r>
            <a:endParaRPr lang="pt-BR" b="1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175" y="1927225"/>
            <a:ext cx="9719945" cy="452882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QUEIXA PRINCIPAL:</a:t>
            </a:r>
            <a:endParaRPr lang="pt-BR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HIST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. DOENÇA ATUAL</a:t>
            </a: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pt-BR" sz="3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sz="3600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b="1" dirty="0" smtClean="0">
                <a:solidFill>
                  <a:schemeClr val="tx2">
                    <a:lumMod val="75000"/>
                  </a:schemeClr>
                </a:solidFill>
              </a:rPr>
              <a:t>HÁBITOS</a:t>
            </a:r>
            <a:endParaRPr lang="pt-BR" alt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23938" y="2062718"/>
          <a:ext cx="9720262" cy="3049032"/>
        </p:xfrm>
        <a:graphic>
          <a:graphicData uri="http://schemas.openxmlformats.org/drawingml/2006/table">
            <a:tbl>
              <a:tblPr/>
              <a:tblGrid>
                <a:gridCol w="2654927"/>
                <a:gridCol w="7065335"/>
              </a:tblGrid>
              <a:tr h="508172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SONO: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72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HÁBITO INTESTINAL: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72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ENERGIA/FADIGA: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72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LIBIDO/DESEMP.SEXUAL: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72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MEMÓRIA/COGNIÇÃO: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72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ATIV. FISICA: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HISTÓRIA PATOLÓGICA PREGRESSA </a:t>
            </a: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charset="0"/>
              <a:buChar char="Ø"/>
            </a:pPr>
            <a:r>
              <a:rPr lang="pt-BR" altLang="en-US" sz="3200" dirty="0" smtClean="0">
                <a:sym typeface="+mn-ea"/>
              </a:rPr>
              <a:t>XXX. </a:t>
            </a:r>
            <a:endParaRPr lang="pt-BR" altLang="en-US" sz="3200" dirty="0"/>
          </a:p>
          <a:p>
            <a:pPr>
              <a:buFont typeface="Wingdings" panose="05000000000000000000" charset="0"/>
              <a:buChar char="Ø"/>
            </a:pPr>
            <a:endParaRPr lang="pt-BR" altLang="en-US" sz="3200" dirty="0"/>
          </a:p>
          <a:p>
            <a:endParaRPr lang="pt-BR" alt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HISTÓRIA FAMILIAR</a:t>
            </a: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charset="0"/>
              <a:buChar char="Ø"/>
            </a:pPr>
            <a:r>
              <a:rPr lang="pt-BR" altLang="en-US" sz="3200" dirty="0" smtClean="0">
                <a:sym typeface="+mn-ea"/>
              </a:rPr>
              <a:t>XXX. </a:t>
            </a:r>
            <a:endParaRPr lang="pt-BR" altLang="en-US" sz="3200" dirty="0"/>
          </a:p>
          <a:p>
            <a:pPr>
              <a:buFont typeface="Wingdings" panose="05000000000000000000" charset="0"/>
              <a:buChar char="Ø"/>
            </a:pPr>
            <a:endParaRPr lang="pt-BR" altLang="en-US" sz="3200" dirty="0"/>
          </a:p>
          <a:p>
            <a:endParaRPr lang="pt-BR" alt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MEDICAMENTOS EM USO </a:t>
            </a: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charset="0"/>
              <a:buChar char="Ø"/>
            </a:pPr>
            <a:r>
              <a:rPr lang="pt-BR" altLang="en-US" sz="3200" dirty="0" smtClean="0">
                <a:sym typeface="+mn-ea"/>
              </a:rPr>
              <a:t>XXX. </a:t>
            </a:r>
            <a:endParaRPr lang="pt-BR" altLang="en-US" sz="3200" dirty="0"/>
          </a:p>
          <a:p>
            <a:pPr>
              <a:buFont typeface="Wingdings" panose="05000000000000000000" charset="0"/>
              <a:buChar char="Ø"/>
            </a:pPr>
            <a:endParaRPr lang="pt-BR" altLang="en-US" sz="3200" dirty="0"/>
          </a:p>
          <a:p>
            <a:endParaRPr lang="pt-BR" alt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75082" y="956731"/>
          <a:ext cx="9720262" cy="1280160"/>
        </p:xfrm>
        <a:graphic>
          <a:graphicData uri="http://schemas.openxmlformats.org/drawingml/2006/table">
            <a:tbl>
              <a:tblPr/>
              <a:tblGrid>
                <a:gridCol w="3292881"/>
                <a:gridCol w="6427381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ETILISMO: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TABAGISMO: </a:t>
                      </a:r>
                      <a:endParaRPr lang="pt-B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SEDENTARISMO: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38877" y="417736"/>
            <a:ext cx="25907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x-none" altLang="x-none" sz="3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H</a:t>
            </a:r>
            <a:r>
              <a:rPr kumimoji="0" lang="en-US" altLang="x-none" sz="3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ISTÓRIA </a:t>
            </a:r>
            <a:r>
              <a:rPr kumimoji="0" lang="x-none" altLang="x-none" sz="3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SOCIAL </a:t>
            </a:r>
            <a:endParaRPr kumimoji="0" lang="x-none" altLang="x-none" sz="3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6097" y="2292611"/>
            <a:ext cx="31233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30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</a:t>
            </a:r>
            <a:r>
              <a:rPr lang="en-US" altLang="x-none" sz="3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ISTÓRIA </a:t>
            </a:r>
            <a:r>
              <a:rPr kumimoji="0" lang="x-none" altLang="x-none" sz="3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ALIMENTAR</a:t>
            </a:r>
            <a:endParaRPr kumimoji="0" lang="x-none" altLang="x-none" sz="3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836097" y="2831605"/>
          <a:ext cx="9720262" cy="3108960"/>
        </p:xfrm>
        <a:graphic>
          <a:graphicData uri="http://schemas.openxmlformats.org/drawingml/2006/table">
            <a:tbl>
              <a:tblPr/>
              <a:tblGrid>
                <a:gridCol w="9720262"/>
              </a:tblGrid>
              <a:tr h="0">
                <a:tc>
                  <a:txBody>
                    <a:bodyPr/>
                    <a:lstStyle/>
                    <a:p>
                      <a:endParaRPr lang="pt-BR" sz="2200" b="1" dirty="0" smtClean="0">
                        <a:effectLst/>
                        <a:latin typeface="+mj-lt"/>
                      </a:endParaRPr>
                    </a:p>
                    <a:p>
                      <a:endParaRPr lang="pt-BR" sz="2200" b="1" dirty="0" smtClean="0">
                        <a:effectLst/>
                        <a:latin typeface="+mj-lt"/>
                      </a:endParaRPr>
                    </a:p>
                    <a:p>
                      <a:endParaRPr lang="pt-BR" sz="2200" b="1" dirty="0" smtClean="0">
                        <a:effectLst/>
                        <a:latin typeface="+mj-lt"/>
                      </a:endParaRPr>
                    </a:p>
                    <a:p>
                      <a:endParaRPr lang="pt-BR" sz="2200" b="1" dirty="0" smtClean="0">
                        <a:effectLst/>
                        <a:latin typeface="+mj-lt"/>
                      </a:endParaRPr>
                    </a:p>
                    <a:p>
                      <a:endParaRPr lang="pt-BR" sz="2200" b="1" dirty="0" smtClean="0">
                        <a:effectLst/>
                        <a:latin typeface="+mj-lt"/>
                      </a:endParaRPr>
                    </a:p>
                    <a:p>
                      <a:endParaRPr lang="pt-BR" sz="2200" b="1" dirty="0" smtClean="0">
                        <a:effectLst/>
                        <a:latin typeface="+mj-lt"/>
                      </a:endParaRPr>
                    </a:p>
                    <a:p>
                      <a:endParaRPr lang="pt-BR" sz="2200" b="1" dirty="0" smtClean="0">
                        <a:effectLst/>
                        <a:latin typeface="+mj-lt"/>
                      </a:endParaRPr>
                    </a:p>
                    <a:p>
                      <a:endParaRPr lang="pt-BR" sz="2200" b="1" dirty="0" smtClean="0">
                        <a:effectLst/>
                        <a:latin typeface="+mj-lt"/>
                      </a:endParaRPr>
                    </a:p>
                    <a:p>
                      <a:endParaRPr lang="pt-BR" sz="2200" b="1" dirty="0"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85284" y="3923711"/>
            <a:ext cx="6096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SINAIS VITAIS </a:t>
            </a:r>
            <a:endParaRPr lang="pt-BR" sz="3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FC 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  <a:endParaRPr lang="pt-BR" sz="2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FR 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  <a:endParaRPr lang="pt-BR" sz="2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PA SISTOLICA 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  <a:endParaRPr lang="pt-BR" sz="2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PA DIASTOLICA 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  <a:endParaRPr lang="pt-BR" sz="2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938877" y="1040610"/>
          <a:ext cx="9720262" cy="2560320"/>
        </p:xfrm>
        <a:graphic>
          <a:graphicData uri="http://schemas.openxmlformats.org/drawingml/2006/table">
            <a:tbl>
              <a:tblPr/>
              <a:tblGrid>
                <a:gridCol w="4860131"/>
                <a:gridCol w="4860131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PESO (KG) </a:t>
                      </a:r>
                      <a:endParaRPr lang="pt-B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 dirty="0"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ALTURA (M)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 dirty="0"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IMC </a:t>
                      </a:r>
                      <a:endParaRPr lang="pt-B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 dirty="0"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M. MUSC.ESQUELÉTICA (BIA)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MASSA DE GORDURA (BIA)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2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% DE GORDURA (BIA) </a:t>
                      </a:r>
                      <a:endParaRPr lang="pt-BR" sz="2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200" b="1" dirty="0">
                        <a:effectLst/>
                        <a:latin typeface="+mj-lt"/>
                      </a:endParaRPr>
                    </a:p>
                  </a:txBody>
                  <a:tcPr anchor="ctr">
                    <a:lnL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45967" y="361028"/>
            <a:ext cx="26178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x-none" altLang="x-none" sz="3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ANTROPOMETRIA </a:t>
            </a:r>
            <a:endParaRPr kumimoji="0" lang="x-none" altLang="x-none" sz="3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2251</Words>
  <Application>WPS Presentation</Application>
  <PresentationFormat>Widescreen</PresentationFormat>
  <Paragraphs>510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Tw Cen MT</vt:lpstr>
      <vt:lpstr>Wingdings 3</vt:lpstr>
      <vt:lpstr>Arial</vt:lpstr>
      <vt:lpstr>Times New Roman</vt:lpstr>
      <vt:lpstr>Calibri</vt:lpstr>
      <vt:lpstr>Wingdings</vt:lpstr>
      <vt:lpstr>Calibri</vt:lpstr>
      <vt:lpstr>Microsoft YaHei</vt:lpstr>
      <vt:lpstr>Arial Unicode MS</vt:lpstr>
      <vt:lpstr>Tw Cen MT Condensed</vt:lpstr>
      <vt:lpstr>Integral</vt:lpstr>
      <vt:lpstr>PowerPoint 演示文稿</vt:lpstr>
      <vt:lpstr>CASO CLínico</vt:lpstr>
      <vt:lpstr>CASO CLínico</vt:lpstr>
      <vt:lpstr>HÁBITOS</vt:lpstr>
      <vt:lpstr>HISTÓRIA PATOLÓGICA PREGRESSA </vt:lpstr>
      <vt:lpstr>HISTÓRIA FAMILIAR</vt:lpstr>
      <vt:lpstr>MEDICAMENTOS EM USO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HIPÓTESES DIAGNÓSTICAS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samilapinheiro</cp:lastModifiedBy>
  <cp:revision>102</cp:revision>
  <dcterms:created xsi:type="dcterms:W3CDTF">2018-01-11T17:48:00Z</dcterms:created>
  <dcterms:modified xsi:type="dcterms:W3CDTF">2023-12-11T15:24:45Z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1046-12.2.0.13306</vt:lpwstr>
  </property>
  <property fmtid="{D5CDD505-2E9C-101B-9397-08002B2CF9AE}" pid="3" name="ICV">
    <vt:lpwstr>79DDE3884B694A228BD1EBCEA576226A</vt:lpwstr>
  </property>
</Properties>
</file>